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437" r:id="rId2"/>
    <p:sldId id="408" r:id="rId3"/>
    <p:sldId id="414" r:id="rId4"/>
    <p:sldId id="411" r:id="rId5"/>
    <p:sldId id="310" r:id="rId6"/>
    <p:sldId id="412" r:id="rId7"/>
    <p:sldId id="413" r:id="rId8"/>
    <p:sldId id="292" r:id="rId9"/>
    <p:sldId id="415" r:id="rId10"/>
    <p:sldId id="416" r:id="rId11"/>
    <p:sldId id="417" r:id="rId12"/>
    <p:sldId id="442" r:id="rId13"/>
    <p:sldId id="443" r:id="rId14"/>
    <p:sldId id="418" r:id="rId15"/>
    <p:sldId id="419" r:id="rId16"/>
    <p:sldId id="420" r:id="rId17"/>
    <p:sldId id="445" r:id="rId18"/>
    <p:sldId id="430" r:id="rId19"/>
    <p:sldId id="447" r:id="rId20"/>
    <p:sldId id="446" r:id="rId21"/>
    <p:sldId id="431" r:id="rId22"/>
    <p:sldId id="421" r:id="rId23"/>
    <p:sldId id="422" r:id="rId24"/>
    <p:sldId id="432" r:id="rId25"/>
    <p:sldId id="441" r:id="rId26"/>
    <p:sldId id="423" r:id="rId27"/>
    <p:sldId id="424" r:id="rId28"/>
    <p:sldId id="425" r:id="rId29"/>
    <p:sldId id="332" r:id="rId30"/>
    <p:sldId id="427" r:id="rId31"/>
    <p:sldId id="438" r:id="rId32"/>
    <p:sldId id="426" r:id="rId33"/>
    <p:sldId id="439" r:id="rId34"/>
    <p:sldId id="429" r:id="rId35"/>
    <p:sldId id="434" r:id="rId36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-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3" autoAdjust="0"/>
    <p:restoredTop sz="94660"/>
  </p:normalViewPr>
  <p:slideViewPr>
    <p:cSldViewPr>
      <p:cViewPr varScale="1">
        <p:scale>
          <a:sx n="108" d="100"/>
          <a:sy n="108" d="100"/>
        </p:scale>
        <p:origin x="516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051CAD66-7F34-4E58-8CE3-39C37C3BC372}"/>
    <pc:docChg chg="undo custSel addSld delSld modSld sldOrd">
      <pc:chgData name="Anatoliy Kigel" userId="7432c6c4687b0a9c" providerId="LiveId" clId="{051CAD66-7F34-4E58-8CE3-39C37C3BC372}" dt="2021-02-02T05:47:45.012" v="824" actId="113"/>
      <pc:docMkLst>
        <pc:docMk/>
      </pc:docMkLst>
      <pc:sldChg chg="modSp del mod">
        <pc:chgData name="Anatoliy Kigel" userId="7432c6c4687b0a9c" providerId="LiveId" clId="{051CAD66-7F34-4E58-8CE3-39C37C3BC372}" dt="2021-02-02T05:42:34.810" v="560" actId="47"/>
        <pc:sldMkLst>
          <pc:docMk/>
          <pc:sldMk cId="3472689046" sldId="407"/>
        </pc:sldMkLst>
        <pc:spChg chg="mod">
          <ac:chgData name="Anatoliy Kigel" userId="7432c6c4687b0a9c" providerId="LiveId" clId="{051CAD66-7F34-4E58-8CE3-39C37C3BC372}" dt="2021-02-02T05:42:20.274" v="559" actId="404"/>
          <ac:spMkLst>
            <pc:docMk/>
            <pc:sldMk cId="3472689046" sldId="407"/>
            <ac:spMk id="5" creationId="{00000000-0000-0000-0000-000000000000}"/>
          </ac:spMkLst>
        </pc:spChg>
      </pc:sldChg>
      <pc:sldChg chg="modSp mod">
        <pc:chgData name="Anatoliy Kigel" userId="7432c6c4687b0a9c" providerId="LiveId" clId="{051CAD66-7F34-4E58-8CE3-39C37C3BC372}" dt="2021-02-02T05:43:48.832" v="594" actId="207"/>
        <pc:sldMkLst>
          <pc:docMk/>
          <pc:sldMk cId="1576029501" sldId="408"/>
        </pc:sldMkLst>
        <pc:spChg chg="mod">
          <ac:chgData name="Anatoliy Kigel" userId="7432c6c4687b0a9c" providerId="LiveId" clId="{051CAD66-7F34-4E58-8CE3-39C37C3BC372}" dt="2021-02-02T05:42:40.688" v="579" actId="20577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43:48.832" v="594" actId="207"/>
          <ac:spMkLst>
            <pc:docMk/>
            <pc:sldMk cId="1576029501" sldId="408"/>
            <ac:spMk id="8" creationId="{00000000-0000-0000-0000-000000000000}"/>
          </ac:spMkLst>
        </pc:spChg>
        <pc:picChg chg="mod">
          <ac:chgData name="Anatoliy Kigel" userId="7432c6c4687b0a9c" providerId="LiveId" clId="{051CAD66-7F34-4E58-8CE3-39C37C3BC372}" dt="2021-02-02T05:43:31.929" v="588" actId="14100"/>
          <ac:picMkLst>
            <pc:docMk/>
            <pc:sldMk cId="1576029501" sldId="408"/>
            <ac:picMk id="1026" creationId="{00000000-0000-0000-0000-000000000000}"/>
          </ac:picMkLst>
        </pc:picChg>
      </pc:sldChg>
      <pc:sldChg chg="modSp mod">
        <pc:chgData name="Anatoliy Kigel" userId="7432c6c4687b0a9c" providerId="LiveId" clId="{051CAD66-7F34-4E58-8CE3-39C37C3BC372}" dt="2021-02-02T05:45:17.667" v="600" actId="207"/>
        <pc:sldMkLst>
          <pc:docMk/>
          <pc:sldMk cId="2555615461" sldId="421"/>
        </pc:sldMkLst>
        <pc:spChg chg="mod">
          <ac:chgData name="Anatoliy Kigel" userId="7432c6c4687b0a9c" providerId="LiveId" clId="{051CAD66-7F34-4E58-8CE3-39C37C3BC372}" dt="2021-02-02T05:45:17.667" v="600" actId="207"/>
          <ac:spMkLst>
            <pc:docMk/>
            <pc:sldMk cId="2555615461" sldId="421"/>
            <ac:spMk id="5" creationId="{00000000-0000-0000-0000-000000000000}"/>
          </ac:spMkLst>
        </pc:spChg>
      </pc:sldChg>
      <pc:sldChg chg="modSp mod">
        <pc:chgData name="Anatoliy Kigel" userId="7432c6c4687b0a9c" providerId="LiveId" clId="{051CAD66-7F34-4E58-8CE3-39C37C3BC372}" dt="2021-02-02T05:37:16.153" v="14" actId="207"/>
        <pc:sldMkLst>
          <pc:docMk/>
          <pc:sldMk cId="187610786" sldId="430"/>
        </pc:sldMkLst>
        <pc:spChg chg="mod">
          <ac:chgData name="Anatoliy Kigel" userId="7432c6c4687b0a9c" providerId="LiveId" clId="{051CAD66-7F34-4E58-8CE3-39C37C3BC372}" dt="2021-02-02T05:37:16.153" v="14" actId="207"/>
          <ac:spMkLst>
            <pc:docMk/>
            <pc:sldMk cId="187610786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051CAD66-7F34-4E58-8CE3-39C37C3BC372}" dt="2021-02-02T05:47:45.012" v="824" actId="113"/>
        <pc:sldMkLst>
          <pc:docMk/>
          <pc:sldMk cId="1072141460" sldId="434"/>
        </pc:sldMkLst>
        <pc:spChg chg="mod">
          <ac:chgData name="Anatoliy Kigel" userId="7432c6c4687b0a9c" providerId="LiveId" clId="{051CAD66-7F34-4E58-8CE3-39C37C3BC372}" dt="2021-02-02T05:45:53.001" v="603" actId="1035"/>
          <ac:spMkLst>
            <pc:docMk/>
            <pc:sldMk cId="1072141460" sldId="434"/>
            <ac:spMk id="2" creationId="{00000000-0000-0000-0000-000000000000}"/>
          </ac:spMkLst>
        </pc:spChg>
        <pc:spChg chg="add mod">
          <ac:chgData name="Anatoliy Kigel" userId="7432c6c4687b0a9c" providerId="LiveId" clId="{051CAD66-7F34-4E58-8CE3-39C37C3BC372}" dt="2021-02-02T05:47:45.012" v="824" actId="113"/>
          <ac:spMkLst>
            <pc:docMk/>
            <pc:sldMk cId="1072141460" sldId="434"/>
            <ac:spMk id="3" creationId="{F253B2DA-6B2A-4BE0-BA3F-92AEE9284C05}"/>
          </ac:spMkLst>
        </pc:spChg>
      </pc:sldChg>
      <pc:sldChg chg="del">
        <pc:chgData name="Anatoliy Kigel" userId="7432c6c4687b0a9c" providerId="LiveId" clId="{051CAD66-7F34-4E58-8CE3-39C37C3BC372}" dt="2021-02-01T07:40:53.509" v="0" actId="47"/>
        <pc:sldMkLst>
          <pc:docMk/>
          <pc:sldMk cId="266488703" sldId="440"/>
        </pc:sldMkLst>
      </pc:sldChg>
      <pc:sldChg chg="modSp mod">
        <pc:chgData name="Anatoliy Kigel" userId="7432c6c4687b0a9c" providerId="LiveId" clId="{051CAD66-7F34-4E58-8CE3-39C37C3BC372}" dt="2021-02-02T05:41:34.705" v="554" actId="113"/>
        <pc:sldMkLst>
          <pc:docMk/>
          <pc:sldMk cId="842101305" sldId="445"/>
        </pc:sldMkLst>
        <pc:spChg chg="mod">
          <ac:chgData name="Anatoliy Kigel" userId="7432c6c4687b0a9c" providerId="LiveId" clId="{051CAD66-7F34-4E58-8CE3-39C37C3BC372}" dt="2021-02-02T05:41:34.705" v="554" actId="113"/>
          <ac:spMkLst>
            <pc:docMk/>
            <pc:sldMk cId="842101305" sldId="445"/>
            <ac:spMk id="2" creationId="{00000000-0000-0000-0000-000000000000}"/>
          </ac:spMkLst>
        </pc:spChg>
      </pc:sldChg>
      <pc:sldChg chg="add">
        <pc:chgData name="Anatoliy Kigel" userId="7432c6c4687b0a9c" providerId="LiveId" clId="{051CAD66-7F34-4E58-8CE3-39C37C3BC372}" dt="2021-02-02T05:37:01.715" v="1" actId="2890"/>
        <pc:sldMkLst>
          <pc:docMk/>
          <pc:sldMk cId="4136965528" sldId="446"/>
        </pc:sldMkLst>
      </pc:sldChg>
      <pc:sldChg chg="addSp delSp modSp add mod ord">
        <pc:chgData name="Anatoliy Kigel" userId="7432c6c4687b0a9c" providerId="LiveId" clId="{051CAD66-7F34-4E58-8CE3-39C37C3BC372}" dt="2021-02-02T05:41:26.617" v="553" actId="1036"/>
        <pc:sldMkLst>
          <pc:docMk/>
          <pc:sldMk cId="1411912370" sldId="447"/>
        </pc:sldMkLst>
        <pc:spChg chg="del">
          <ac:chgData name="Anatoliy Kigel" userId="7432c6c4687b0a9c" providerId="LiveId" clId="{051CAD66-7F34-4E58-8CE3-39C37C3BC372}" dt="2021-02-02T05:37:31.194" v="30" actId="478"/>
          <ac:spMkLst>
            <pc:docMk/>
            <pc:sldMk cId="1411912370" sldId="447"/>
            <ac:spMk id="2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41:26.617" v="553" actId="1036"/>
          <ac:spMkLst>
            <pc:docMk/>
            <pc:sldMk cId="1411912370" sldId="447"/>
            <ac:spMk id="3" creationId="{00000000-0000-0000-0000-000000000000}"/>
          </ac:spMkLst>
        </pc:spChg>
        <pc:spChg chg="add del mod">
          <ac:chgData name="Anatoliy Kigel" userId="7432c6c4687b0a9c" providerId="LiveId" clId="{051CAD66-7F34-4E58-8CE3-39C37C3BC372}" dt="2021-02-02T05:37:49.206" v="37" actId="478"/>
          <ac:spMkLst>
            <pc:docMk/>
            <pc:sldMk cId="1411912370" sldId="447"/>
            <ac:spMk id="5" creationId="{49E4A2F3-EDDD-4AC3-BFF7-8FCD0B7012F4}"/>
          </ac:spMkLst>
        </pc:spChg>
        <pc:spChg chg="del">
          <ac:chgData name="Anatoliy Kigel" userId="7432c6c4687b0a9c" providerId="LiveId" clId="{051CAD66-7F34-4E58-8CE3-39C37C3BC372}" dt="2021-02-02T05:37:28.688" v="28" actId="478"/>
          <ac:spMkLst>
            <pc:docMk/>
            <pc:sldMk cId="1411912370" sldId="447"/>
            <ac:spMk id="8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38:11.271" v="41" actId="6549"/>
          <ac:spMkLst>
            <pc:docMk/>
            <pc:sldMk cId="1411912370" sldId="447"/>
            <ac:spMk id="9" creationId="{00000000-0000-0000-0000-000000000000}"/>
          </ac:spMkLst>
        </pc:spChg>
        <pc:spChg chg="del">
          <ac:chgData name="Anatoliy Kigel" userId="7432c6c4687b0a9c" providerId="LiveId" clId="{051CAD66-7F34-4E58-8CE3-39C37C3BC372}" dt="2021-02-02T05:37:30.037" v="29" actId="478"/>
          <ac:spMkLst>
            <pc:docMk/>
            <pc:sldMk cId="1411912370" sldId="447"/>
            <ac:spMk id="10" creationId="{00000000-0000-0000-0000-000000000000}"/>
          </ac:spMkLst>
        </pc:spChg>
        <pc:spChg chg="mod">
          <ac:chgData name="Anatoliy Kigel" userId="7432c6c4687b0a9c" providerId="LiveId" clId="{051CAD66-7F34-4E58-8CE3-39C37C3BC372}" dt="2021-02-02T05:37:26.265" v="27" actId="20577"/>
          <ac:spMkLst>
            <pc:docMk/>
            <pc:sldMk cId="1411912370" sldId="447"/>
            <ac:spMk id="12" creationId="{00000000-0000-0000-0000-000000000000}"/>
          </ac:spMkLst>
        </pc:spChg>
        <pc:spChg chg="add del">
          <ac:chgData name="Anatoliy Kigel" userId="7432c6c4687b0a9c" providerId="LiveId" clId="{051CAD66-7F34-4E58-8CE3-39C37C3BC372}" dt="2021-02-02T05:37:32.797" v="32" actId="22"/>
          <ac:spMkLst>
            <pc:docMk/>
            <pc:sldMk cId="1411912370" sldId="447"/>
            <ac:spMk id="13" creationId="{3663AEB3-DE9B-45B0-A929-832A5C452C68}"/>
          </ac:spMkLst>
        </pc:spChg>
        <pc:picChg chg="add mod">
          <ac:chgData name="Anatoliy Kigel" userId="7432c6c4687b0a9c" providerId="LiveId" clId="{051CAD66-7F34-4E58-8CE3-39C37C3BC372}" dt="2021-02-02T05:40:58.238" v="491" actId="1076"/>
          <ac:picMkLst>
            <pc:docMk/>
            <pc:sldMk cId="1411912370" sldId="447"/>
            <ac:picMk id="14" creationId="{60851CD6-DC0B-4788-A6AA-AD012ACEA1ED}"/>
          </ac:picMkLst>
        </pc:picChg>
      </pc:sldChg>
    </pc:docChg>
  </pc:docChgLst>
  <pc:docChgLst>
    <pc:chgData name="Anatoliy Kigel" userId="7432c6c4687b0a9c" providerId="LiveId" clId="{96390E97-255B-43A4-8633-952EB17A65A2}"/>
    <pc:docChg chg="modSld">
      <pc:chgData name="Anatoliy Kigel" userId="7432c6c4687b0a9c" providerId="LiveId" clId="{96390E97-255B-43A4-8633-952EB17A65A2}" dt="2021-02-04T20:43:24.657" v="101" actId="14100"/>
      <pc:docMkLst>
        <pc:docMk/>
      </pc:docMkLst>
      <pc:sldChg chg="modSp mod">
        <pc:chgData name="Anatoliy Kigel" userId="7432c6c4687b0a9c" providerId="LiveId" clId="{96390E97-255B-43A4-8633-952EB17A65A2}" dt="2021-02-04T20:43:24.657" v="101" actId="14100"/>
        <pc:sldMkLst>
          <pc:docMk/>
          <pc:sldMk cId="452571319" sldId="429"/>
        </pc:sldMkLst>
        <pc:spChg chg="mod">
          <ac:chgData name="Anatoliy Kigel" userId="7432c6c4687b0a9c" providerId="LiveId" clId="{96390E97-255B-43A4-8633-952EB17A65A2}" dt="2021-02-04T20:43:24.657" v="101" actId="14100"/>
          <ac:spMkLst>
            <pc:docMk/>
            <pc:sldMk cId="452571319" sldId="429"/>
            <ac:spMk id="6" creationId="{00000000-0000-0000-0000-000000000000}"/>
          </ac:spMkLst>
        </pc:spChg>
        <pc:spChg chg="mod">
          <ac:chgData name="Anatoliy Kigel" userId="7432c6c4687b0a9c" providerId="LiveId" clId="{96390E97-255B-43A4-8633-952EB17A65A2}" dt="2021-02-04T20:43:18.422" v="100" actId="207"/>
          <ac:spMkLst>
            <pc:docMk/>
            <pc:sldMk cId="452571319" sldId="429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04.02.2021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24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6B0D-6115-4D7C-8040-9C8E2349BB6E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7BA-0A39-4DE2-BFC3-D5290044365E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6A67F-6C29-47DC-AF8A-FDB3C787DF70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7D9C5-7FF1-434F-B56E-9BAD559744E9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FC9-DE63-476B-A1A9-BE934D9049F8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460F-86E2-4DF6-9D0F-12F5005CF375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715E-DDCD-4267-B0A5-2918B6F6768A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9842C-EB2D-4EBB-A272-2F6A49D9794D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F091-B700-4B52-99AC-85D0FD94D904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DFABA-3811-4634-B803-2EAC4CD0063B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A25E-F88E-463A-A119-D1E55A881002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8ED03-0080-49A2-B709-7DA4ACB3A1C3}" type="datetime1">
              <a:rPr lang="uk-UA" smtClean="0"/>
              <a:pPr/>
              <a:t>04.02.2021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‹№›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learn.javascript.ru/symbo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bank.gov.ua/ua/open-data/api-dev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learn.javascript.ru/map-set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uk.wikipedia.org/wiki/&#1040;&#1083;&#1075;&#1086;&#1088;&#1080;&#1090;&#1084;_&#1051;&#1091;&#1085;&#1072;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  <a:latin typeface="+mj-lt"/>
              </a:rPr>
              <a:t>Коллекции в </a:t>
            </a:r>
            <a:r>
              <a:rPr lang="en-US" sz="4400" b="1" dirty="0">
                <a:solidFill>
                  <a:schemeClr val="bg1"/>
                </a:solidFill>
                <a:latin typeface="+mj-lt"/>
              </a:rPr>
              <a:t>JavaScript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481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Немного практики </a:t>
            </a:r>
            <a:r>
              <a:rPr lang="en-US" sz="6000" b="1" dirty="0"/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71788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0848528" y="6258637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448" y="198884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200" dirty="0"/>
              <a:t>Задача: написать скрипт определяющая по номеру билета его «</a:t>
            </a:r>
            <a:r>
              <a:rPr lang="ru-RU" sz="3200" i="1" dirty="0" err="1"/>
              <a:t>счастливость</a:t>
            </a:r>
            <a:r>
              <a:rPr lang="ru-RU" sz="3200" dirty="0"/>
              <a:t>», т.е. если </a:t>
            </a:r>
            <a:r>
              <a:rPr lang="ru-RU" sz="3200" b="1" dirty="0"/>
              <a:t>сумма</a:t>
            </a:r>
            <a:r>
              <a:rPr lang="ru-RU" sz="3200" dirty="0"/>
              <a:t> первых 3 десятичных цифр равна </a:t>
            </a:r>
            <a:r>
              <a:rPr lang="ru-RU" sz="3200" b="1" dirty="0"/>
              <a:t>сумме</a:t>
            </a:r>
            <a:r>
              <a:rPr lang="ru-RU" sz="3200" dirty="0"/>
              <a:t> 3 последних десятичных цифр.</a:t>
            </a:r>
          </a:p>
        </p:txBody>
      </p:sp>
      <p:pic>
        <p:nvPicPr>
          <p:cNvPr id="2050" name="Picture 2" descr="Результат пошуку зображень за запитом билет трамвай днепр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217" y="1844824"/>
            <a:ext cx="2568347" cy="350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761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2</a:t>
            </a:r>
            <a:r>
              <a:rPr lang="ru-RU" sz="7200" b="1" dirty="0"/>
              <a:t>. Ассоциативный массив </a:t>
            </a:r>
            <a:endParaRPr lang="en-US" sz="7200" b="1" dirty="0"/>
          </a:p>
          <a:p>
            <a:pPr algn="ctr"/>
            <a:r>
              <a:rPr lang="en-US" sz="7200" b="1" dirty="0"/>
              <a:t>(</a:t>
            </a:r>
            <a:r>
              <a:rPr lang="en-US" sz="7200" b="1" dirty="0">
                <a:solidFill>
                  <a:schemeClr val="accent6">
                    <a:lumMod val="75000"/>
                  </a:schemeClr>
                </a:solidFill>
              </a:rPr>
              <a:t>Object</a:t>
            </a:r>
            <a:r>
              <a:rPr lang="en-US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4913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/>
              <a:t>Прототип </a:t>
            </a:r>
            <a:r>
              <a:rPr lang="ru-RU" sz="2400" dirty="0"/>
              <a:t>это</a:t>
            </a:r>
            <a:r>
              <a:rPr lang="en-US" sz="2400" dirty="0"/>
              <a:t> </a:t>
            </a:r>
            <a:r>
              <a:rPr lang="ru-RU" sz="2400" dirty="0"/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/>
              <a:t>прототипом </a:t>
            </a:r>
            <a:r>
              <a:rPr lang="ru-RU" sz="2400" dirty="0"/>
              <a:t> можно при помощи свойства </a:t>
            </a:r>
            <a:r>
              <a:rPr lang="en-US" sz="2400" b="1" dirty="0"/>
              <a:t>__proto__</a:t>
            </a:r>
            <a:r>
              <a:rPr lang="en-US" sz="2400" dirty="0"/>
              <a:t>.</a:t>
            </a:r>
            <a:endParaRPr lang="uk-UA" sz="2400" b="1" dirty="0"/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257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latin typeface="+mj-lt"/>
                <a:ea typeface="+mj-ea"/>
                <a:cs typeface="+mj-cs"/>
              </a:rPr>
              <a:t>Прототипы</a:t>
            </a:r>
            <a:r>
              <a:rPr lang="en-US" sz="3600" b="1" dirty="0">
                <a:latin typeface="+mj-lt"/>
                <a:ea typeface="+mj-ea"/>
                <a:cs typeface="+mj-cs"/>
              </a:rPr>
              <a:t> </a:t>
            </a:r>
            <a:r>
              <a:rPr lang="ru-RU" sz="3600" b="1" dirty="0">
                <a:latin typeface="+mj-lt"/>
                <a:ea typeface="+mj-ea"/>
                <a:cs typeface="+mj-cs"/>
              </a:rPr>
              <a:t>объектов</a:t>
            </a:r>
            <a:endParaRPr lang="uk-UA" sz="3600" b="1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099888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0668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Тип </a:t>
            </a:r>
            <a:r>
              <a:rPr lang="en-US" sz="6600" b="1" dirty="0">
                <a:solidFill>
                  <a:srgbClr val="FFFF00"/>
                </a:solidFill>
              </a:rPr>
              <a:t>Symbol</a:t>
            </a:r>
          </a:p>
        </p:txBody>
      </p:sp>
    </p:spTree>
    <p:extLst>
      <p:ext uri="{BB962C8B-B14F-4D97-AF65-F5344CB8AC3E}">
        <p14:creationId xmlns:p14="http://schemas.microsoft.com/office/powerpoint/2010/main" val="187610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257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latin typeface="+mj-lt"/>
                <a:ea typeface="+mj-ea"/>
                <a:cs typeface="+mj-cs"/>
              </a:rPr>
              <a:t>Тип </a:t>
            </a:r>
            <a:r>
              <a:rPr lang="en-US" sz="3600" b="1" dirty="0">
                <a:latin typeface="+mj-lt"/>
                <a:ea typeface="+mj-ea"/>
                <a:cs typeface="+mj-cs"/>
              </a:rPr>
              <a:t>Symbol</a:t>
            </a:r>
            <a:endParaRPr lang="uk-UA" sz="3600" b="1" dirty="0">
              <a:latin typeface="+mj-lt"/>
              <a:ea typeface="+mj-ea"/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https://learn.javascript.ru/symbol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879976" y="1055633"/>
            <a:ext cx="59046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Тип данных </a:t>
            </a:r>
            <a:r>
              <a:rPr lang="en-US" sz="2400" b="1" dirty="0"/>
              <a:t>Symbol</a:t>
            </a:r>
            <a:r>
              <a:rPr lang="en-US" sz="2400" dirty="0"/>
              <a:t> (</a:t>
            </a:r>
            <a:r>
              <a:rPr lang="ru-RU" sz="2400" dirty="0"/>
              <a:t>символ</a:t>
            </a:r>
            <a:r>
              <a:rPr lang="en-US" sz="2400" dirty="0"/>
              <a:t>)</a:t>
            </a:r>
            <a:r>
              <a:rPr lang="ru-RU" sz="2400" dirty="0"/>
              <a:t> был добавлен в </a:t>
            </a:r>
            <a:r>
              <a:rPr lang="en-US" sz="2400" b="1" dirty="0"/>
              <a:t>JavaScript</a:t>
            </a:r>
            <a:r>
              <a:rPr lang="ru-RU" sz="2400" dirty="0"/>
              <a:t>, чтобы стать дополнительным идентификатором</a:t>
            </a:r>
            <a:r>
              <a:rPr lang="en-US" sz="2400" dirty="0"/>
              <a:t> (</a:t>
            </a:r>
            <a:r>
              <a:rPr lang="ru-RU" sz="2400" dirty="0"/>
              <a:t>в дополнение к строковым</a:t>
            </a:r>
            <a:r>
              <a:rPr lang="en-US" sz="2400" dirty="0"/>
              <a:t>)</a:t>
            </a:r>
            <a:r>
              <a:rPr lang="ru-RU" sz="2400" dirty="0"/>
              <a:t> свойств и методов в объектах, при этом не создавая конфликтов с уже имеющимися строковыми идентификаторами.</a:t>
            </a:r>
          </a:p>
          <a:p>
            <a:endParaRPr lang="ru-RU" sz="2400" dirty="0"/>
          </a:p>
          <a:p>
            <a:r>
              <a:rPr lang="ru-RU" sz="2400" dirty="0"/>
              <a:t>Каждый символ уникален, сравнения двух символов, даже с одним и тем же именем всегда даёт </a:t>
            </a:r>
            <a:r>
              <a:rPr lang="en-US" sz="2400" b="1" dirty="0"/>
              <a:t>false</a:t>
            </a:r>
            <a:r>
              <a:rPr lang="en-US" sz="2400" dirty="0"/>
              <a:t>. </a:t>
            </a:r>
            <a:r>
              <a:rPr lang="ru-RU" sz="2400" dirty="0"/>
              <a:t>Поля заданные символами в объекте не перебираются циклом </a:t>
            </a:r>
            <a:r>
              <a:rPr lang="en-US" sz="2400" b="1" dirty="0"/>
              <a:t>for-in</a:t>
            </a:r>
            <a:r>
              <a:rPr lang="en-US" sz="2400" dirty="0"/>
              <a:t>.</a:t>
            </a:r>
            <a:endParaRPr lang="ru-RU" sz="2400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0851CD6-DC0B-4788-A6AA-AD012ACEA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60" y="1149108"/>
            <a:ext cx="5318877" cy="45365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1912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174064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/>
              <a:t>Коллекции (структуры данных)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222653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00" y="131559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/>
              <a:t>Немного практики</a:t>
            </a:r>
            <a:r>
              <a:rPr lang="en-US" sz="6600" b="1" dirty="0"/>
              <a:t> #2</a:t>
            </a:r>
            <a:r>
              <a:rPr lang="ru-RU" sz="6600" b="1" dirty="0"/>
              <a:t> 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4136965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7488" y="2708920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FF00"/>
                </a:solidFill>
              </a:rPr>
              <a:t>JSON</a:t>
            </a:r>
            <a:r>
              <a:rPr lang="en-US" sz="6000" b="1" dirty="0"/>
              <a:t> | 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555615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JSON</a:t>
            </a:r>
            <a:r>
              <a:rPr lang="ru-RU" sz="3200" b="1" dirty="0"/>
              <a:t> (</a:t>
            </a:r>
            <a:r>
              <a:rPr lang="en-US" sz="3200" b="1" dirty="0"/>
              <a:t>JavaScript Object Notation)</a:t>
            </a:r>
            <a:endParaRPr lang="ru-RU" sz="3200" b="1" dirty="0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24605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14801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 err="1">
                <a:solidFill>
                  <a:srgbClr val="00B050"/>
                </a:solidFill>
              </a:rPr>
              <a:t>WebAPI</a:t>
            </a:r>
            <a:r>
              <a:rPr lang="en-US" sz="3200" b="1" dirty="0"/>
              <a:t> </a:t>
            </a:r>
            <a:r>
              <a:rPr lang="ru-RU" sz="3200" b="1" dirty="0"/>
              <a:t>построенные на обмене данными в формате </a:t>
            </a: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JSON</a:t>
            </a:r>
            <a:endParaRPr lang="ru-RU" sz="3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359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557808"/>
            <a:ext cx="12192000" cy="710952"/>
          </a:xfrm>
        </p:spPr>
        <p:txBody>
          <a:bodyPr>
            <a:normAutofit/>
          </a:bodyPr>
          <a:lstStyle/>
          <a:p>
            <a:r>
              <a:rPr lang="en-US" sz="4000" b="1" dirty="0" err="1">
                <a:solidFill>
                  <a:srgbClr val="00B050"/>
                </a:solidFill>
              </a:rPr>
              <a:t>WebAPI</a:t>
            </a:r>
            <a:r>
              <a:rPr lang="ru-RU" sz="4000" b="1" dirty="0">
                <a:solidFill>
                  <a:srgbClr val="002060"/>
                </a:solidFill>
              </a:rPr>
              <a:t>/</a:t>
            </a: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JSON</a:t>
            </a:r>
            <a:r>
              <a:rPr lang="en-US" sz="4000" b="1" dirty="0"/>
              <a:t> </a:t>
            </a:r>
            <a:r>
              <a:rPr lang="ru-RU" sz="4000" b="1" dirty="0"/>
              <a:t>Национального Банка Украины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https://bank.gov.ua/ua/open-data/api-dev</a:t>
            </a:r>
            <a:endParaRPr lang="uk-UA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050" name="Picture 2" descr="https://bank.gov.ua/frontend/content/logo.png?v=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2132856"/>
            <a:ext cx="7065149" cy="188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657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/>
              <a:t>3. </a:t>
            </a:r>
            <a:r>
              <a:rPr lang="ru-RU" sz="7200" b="1" dirty="0"/>
              <a:t>Множество </a:t>
            </a:r>
            <a:r>
              <a:rPr lang="en-US" sz="7200" b="1" dirty="0"/>
              <a:t>(</a:t>
            </a:r>
            <a:r>
              <a:rPr lang="en-US" sz="7200" b="1" dirty="0">
                <a:solidFill>
                  <a:schemeClr val="accent6">
                    <a:lumMod val="75000"/>
                  </a:schemeClr>
                </a:solidFill>
              </a:rPr>
              <a:t>Set</a:t>
            </a:r>
            <a:r>
              <a:rPr lang="en-US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892988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Множество / </a:t>
            </a:r>
            <a:r>
              <a:rPr lang="en-US" sz="3600" b="1" dirty="0"/>
              <a:t>Set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https://learn.javascript.ru/set-map</a:t>
            </a:r>
            <a:endParaRPr lang="ru-RU" sz="24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52" y="1124744"/>
            <a:ext cx="7848779" cy="45358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400256" y="1124744"/>
            <a:ext cx="331236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Set </a:t>
            </a:r>
            <a:r>
              <a:rPr lang="en-US" sz="2200" dirty="0"/>
              <a:t>– </a:t>
            </a:r>
            <a:r>
              <a:rPr lang="ru-RU" sz="2200" dirty="0"/>
              <a:t>коллекция без ключей</a:t>
            </a:r>
            <a:r>
              <a:rPr lang="en-US" sz="2200" dirty="0"/>
              <a:t> (</a:t>
            </a:r>
            <a:r>
              <a:rPr lang="ru-RU" sz="2200" dirty="0"/>
              <a:t>создаётся при помощи ключевого слова </a:t>
            </a:r>
            <a:r>
              <a:rPr lang="en-US" sz="2200" b="1" dirty="0"/>
              <a:t>new</a:t>
            </a:r>
            <a:r>
              <a:rPr lang="en-US" sz="2200" dirty="0"/>
              <a:t>)</a:t>
            </a:r>
            <a:r>
              <a:rPr lang="ru-RU" sz="2200" dirty="0"/>
              <a:t>, позволяет хранить любые типы данных. Элемент множества встречаться в нём не более чем один раз. Есть возможность узнать есть ли элемент во множестве (метод </a:t>
            </a:r>
            <a:r>
              <a:rPr lang="en-US" sz="2200" b="1" dirty="0"/>
              <a:t>.has(…)</a:t>
            </a:r>
            <a:r>
              <a:rPr lang="ru-RU" sz="2200" dirty="0"/>
              <a:t>)</a:t>
            </a:r>
            <a:r>
              <a:rPr lang="en-US" sz="2200" dirty="0"/>
              <a:t>, </a:t>
            </a:r>
            <a:r>
              <a:rPr lang="ru-RU" sz="2200" dirty="0"/>
              <a:t>а также узнать размер множества (свойство </a:t>
            </a:r>
            <a:r>
              <a:rPr lang="en-US" sz="2200" b="1" dirty="0"/>
              <a:t>.size</a:t>
            </a:r>
            <a:r>
              <a:rPr lang="ru-RU" sz="2200" dirty="0"/>
              <a:t>)</a:t>
            </a:r>
            <a:r>
              <a:rPr lang="en-US" sz="2200" dirty="0"/>
              <a:t>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86398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https://learn.javascript.ru/set-map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7" y="1124744"/>
            <a:ext cx="12192000" cy="4626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Прямоугольник 6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Избавление от дубликатов при помощи </a:t>
            </a:r>
            <a:r>
              <a:rPr lang="en-US" sz="3600" b="1" dirty="0"/>
              <a:t>Set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00371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4. </a:t>
            </a:r>
            <a:r>
              <a:rPr lang="ru-RU" sz="6000" b="1" dirty="0"/>
              <a:t>Ассоциативный массив с ключами </a:t>
            </a:r>
          </a:p>
          <a:p>
            <a:pPr algn="ctr"/>
            <a:r>
              <a:rPr lang="ru-RU" sz="6000" b="1" dirty="0"/>
              <a:t>произвольного типа (</a:t>
            </a:r>
            <a:r>
              <a:rPr lang="en-US" sz="60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05707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/>
              <a:t>Коллекции в </a:t>
            </a:r>
            <a:r>
              <a:rPr lang="en-US" sz="4000" b="1" dirty="0"/>
              <a:t>JavaScript</a:t>
            </a:r>
            <a:endParaRPr lang="ru-RU" sz="40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/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/>
              <a:t>|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Множество (без ключей, элементы не повторяются)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endParaRPr lang="ru-RU" sz="2800" b="1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Словарь / </a:t>
            </a:r>
            <a:r>
              <a:rPr lang="en-US" sz="3600" b="1" dirty="0"/>
              <a:t>Map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>
                <a:hlinkClick r:id="rId2"/>
              </a:rPr>
              <a:t> https://learn.javascript.ru/map-set</a:t>
            </a:r>
            <a:endParaRPr lang="ru-RU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572164" y="1097694"/>
            <a:ext cx="396044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/>
              <a:t>Как и </a:t>
            </a:r>
            <a:r>
              <a:rPr lang="en-US" sz="2300" b="1" dirty="0"/>
              <a:t>object</a:t>
            </a:r>
            <a:r>
              <a:rPr lang="en-US" sz="2300" dirty="0"/>
              <a:t> </a:t>
            </a:r>
            <a:r>
              <a:rPr lang="ru-RU" sz="2300" dirty="0"/>
              <a:t>коллекция </a:t>
            </a:r>
            <a:r>
              <a:rPr lang="en-US" sz="2300" b="1" dirty="0"/>
              <a:t>Map</a:t>
            </a:r>
            <a:r>
              <a:rPr lang="en-US" sz="2300" dirty="0"/>
              <a:t> – </a:t>
            </a:r>
            <a:r>
              <a:rPr lang="ru-RU" sz="2300" dirty="0"/>
              <a:t>ассоциативный массив, но ключами к нему могут выступать любые типы данных, и в отличии от </a:t>
            </a:r>
            <a:r>
              <a:rPr lang="en-US" sz="2300" b="1" dirty="0"/>
              <a:t>object</a:t>
            </a:r>
            <a:r>
              <a:rPr lang="en-US" sz="2300" dirty="0"/>
              <a:t> </a:t>
            </a:r>
            <a:r>
              <a:rPr lang="ru-RU" sz="2300" dirty="0"/>
              <a:t>они не будут приведены к строке. Также в отличии от </a:t>
            </a:r>
            <a:r>
              <a:rPr lang="en-US" sz="2300" b="1" dirty="0"/>
              <a:t>object</a:t>
            </a:r>
            <a:r>
              <a:rPr lang="en-US" sz="2300" dirty="0"/>
              <a:t> </a:t>
            </a:r>
            <a:r>
              <a:rPr lang="ru-RU" sz="2300" dirty="0"/>
              <a:t>в </a:t>
            </a:r>
            <a:r>
              <a:rPr lang="en-US" sz="2300" b="1" dirty="0"/>
              <a:t>Map</a:t>
            </a:r>
            <a:r>
              <a:rPr lang="en-US" sz="2300" dirty="0"/>
              <a:t> </a:t>
            </a:r>
            <a:r>
              <a:rPr lang="ru-RU" sz="2300" dirty="0"/>
              <a:t>есть понятие длинны, и она доступна через свойство </a:t>
            </a:r>
            <a:r>
              <a:rPr lang="en-US" sz="2300" b="1" dirty="0"/>
              <a:t>.size </a:t>
            </a:r>
            <a:r>
              <a:rPr lang="ru-RU" sz="2300" i="1" dirty="0"/>
              <a:t>Основная польза </a:t>
            </a:r>
            <a:r>
              <a:rPr lang="en-US" sz="2300" i="1" dirty="0"/>
              <a:t>Map</a:t>
            </a:r>
            <a:r>
              <a:rPr lang="ru-RU" sz="2300" i="1" dirty="0"/>
              <a:t>, в том, что ключами могут выступать объекты</a:t>
            </a:r>
            <a:r>
              <a:rPr lang="ru-RU" sz="2300" dirty="0"/>
              <a:t>.</a:t>
            </a:r>
            <a:endParaRPr lang="ru-RU" sz="23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0" y="1052736"/>
            <a:ext cx="5977371" cy="4783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3465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К следующему занятию будет полезно почитать о…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24066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300966"/>
            <a:ext cx="12192000" cy="633594"/>
          </a:xfrm>
        </p:spPr>
        <p:txBody>
          <a:bodyPr>
            <a:normAutofit fontScale="90000"/>
          </a:bodyPr>
          <a:lstStyle/>
          <a:p>
            <a:r>
              <a:rPr lang="ru-RU" sz="3600" b="1" dirty="0"/>
              <a:t>Узнайте как работает </a:t>
            </a:r>
            <a:r>
              <a:rPr lang="ru-RU" sz="3600" b="1" dirty="0">
                <a:solidFill>
                  <a:srgbClr val="00B050"/>
                </a:solidFill>
              </a:rPr>
              <a:t>Алгоритм Луна</a:t>
            </a:r>
            <a:endParaRPr lang="uk-UA" sz="3600" b="1" dirty="0">
              <a:solidFill>
                <a:srgbClr val="00B050"/>
              </a:solidFill>
            </a:endParaRPr>
          </a:p>
        </p:txBody>
      </p:sp>
      <p:sp>
        <p:nvSpPr>
          <p:cNvPr id="6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919663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hlinkClick r:id="rId2"/>
              </a:rPr>
              <a:t>https://uk.wikipedia.org/wiki/</a:t>
            </a:r>
            <a:r>
              <a:rPr lang="ru-RU" sz="2400" b="1" dirty="0" err="1">
                <a:hlinkClick r:id="rId2"/>
              </a:rPr>
              <a:t>Алгоритм_Луна</a:t>
            </a:r>
            <a:endParaRPr lang="ru-RU" sz="2400" b="1" dirty="0"/>
          </a:p>
        </p:txBody>
      </p:sp>
      <p:pic>
        <p:nvPicPr>
          <p:cNvPr id="1026" name="Picture 2" descr="http://rewards.mastercard.ua/uploads/picture/pK4EUgwiN3yd5GnL6qp8_1678/master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258442"/>
            <a:ext cx="3936132" cy="253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355145" y="4304805"/>
            <a:ext cx="81436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i="1" dirty="0"/>
              <a:t>Алгоритм Луна проверяет контрольную сумму числа, применяется для проверки корректности номера банковских карт.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936432" y="1556792"/>
            <a:ext cx="4848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i="1" dirty="0"/>
              <a:t>4916 5526 5398 1949</a:t>
            </a:r>
          </a:p>
          <a:p>
            <a:endParaRPr lang="pt-BR" sz="3600" i="1" dirty="0"/>
          </a:p>
          <a:p>
            <a:r>
              <a:rPr lang="pt-BR" sz="3600" i="1" dirty="0"/>
              <a:t>5357 6872 3409 1447</a:t>
            </a:r>
          </a:p>
        </p:txBody>
      </p:sp>
      <p:pic>
        <p:nvPicPr>
          <p:cNvPr id="5" name="Picture 2" descr="Ð ÐµÐ·ÑÐ»ÑÑÐ°Ñ Ð¿Ð¾ÑÑÐºÑ Ð·Ð¾Ð±ÑÐ°Ð¶ÐµÐ½Ñ Ð·Ð° Ð·Ð°Ð¿Ð¸ÑÐ¾Ð¼ &quot;visa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1641920"/>
            <a:ext cx="1292895" cy="42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2498452"/>
            <a:ext cx="1389083" cy="1002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722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548512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735960" y="1052736"/>
            <a:ext cx="5991414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«Азбука пилотов» (или официально </a:t>
            </a:r>
            <a:r>
              <a:rPr lang="ru-RU" sz="2000" b="1" dirty="0"/>
              <a:t>фонетический алфавит ИКАО</a:t>
            </a:r>
            <a:r>
              <a:rPr lang="ru-RU" sz="2000" dirty="0"/>
              <a:t>) - стандартизированный способ прочтения букв алфавита английского языка в авиации. Каждая буква кодируется словом, которое при плохой связи позволяет с высокой вероятностью распознать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/>
              <a:t>Например:</a:t>
            </a:r>
            <a:r>
              <a:rPr lang="ru-RU" sz="2000" dirty="0"/>
              <a:t> пользователь вводит комбинацию буквенно-цифровую, (буквы только латинские)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KL138</a:t>
            </a:r>
            <a:r>
              <a:rPr lang="ru-RU" sz="2000" b="1" dirty="0">
                <a:solidFill>
                  <a:srgbClr val="0070C0"/>
                </a:solidFill>
              </a:rPr>
              <a:t>6</a:t>
            </a:r>
            <a:r>
              <a:rPr lang="ru-RU" sz="2000" dirty="0"/>
              <a:t>),</a:t>
            </a:r>
            <a:r>
              <a:rPr lang="en-US" sz="2000" b="1" dirty="0"/>
              <a:t> </a:t>
            </a:r>
            <a:r>
              <a:rPr lang="ru-RU" sz="2000" dirty="0"/>
              <a:t>а скрипт выдает «расшифровку» в соответствии с алфавитом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Eight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Six</a:t>
            </a:r>
            <a:r>
              <a:rPr lang="ru-RU" sz="2000" dirty="0"/>
              <a:t>).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59" y="1067484"/>
            <a:ext cx="5457859" cy="5457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69776"/>
            <a:ext cx="12192000" cy="710952"/>
          </a:xfrm>
        </p:spPr>
        <p:txBody>
          <a:bodyPr>
            <a:normAutofit/>
          </a:bodyPr>
          <a:lstStyle/>
          <a:p>
            <a:r>
              <a:rPr lang="ru-RU" sz="4000" b="1" dirty="0"/>
              <a:t>Домашнее задание </a:t>
            </a:r>
            <a:r>
              <a:rPr lang="en-US" sz="4000" b="1" dirty="0">
                <a:solidFill>
                  <a:srgbClr val="00B050"/>
                </a:solidFill>
              </a:rPr>
              <a:t>#B.2</a:t>
            </a:r>
            <a:endParaRPr lang="ru-RU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43872" y="1196752"/>
            <a:ext cx="655272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2800" dirty="0"/>
              <a:t> (</a:t>
            </a:r>
            <a:r>
              <a:rPr lang="ru-RU" sz="2800" dirty="0"/>
              <a:t>включительно</a:t>
            </a:r>
            <a:r>
              <a:rPr lang="en-US" sz="2800" dirty="0"/>
              <a:t>)</a:t>
            </a:r>
            <a:r>
              <a:rPr lang="ru-RU" sz="2800" dirty="0"/>
              <a:t>. Например </a:t>
            </a:r>
            <a:r>
              <a:rPr lang="ru-RU" sz="2800" b="1" dirty="0">
                <a:solidFill>
                  <a:srgbClr val="0070C0"/>
                </a:solidFill>
              </a:rPr>
              <a:t>643</a:t>
            </a:r>
            <a:r>
              <a:rPr lang="ru-RU" sz="2800" dirty="0"/>
              <a:t> =</a:t>
            </a:r>
            <a:r>
              <a:rPr lang="en-US" sz="2800" dirty="0"/>
              <a:t>&gt; </a:t>
            </a:r>
            <a:r>
              <a:rPr lang="ru-RU" sz="2800" dirty="0"/>
              <a:t>«</a:t>
            </a:r>
            <a:r>
              <a:rPr lang="ru-RU" sz="2800" b="1" dirty="0">
                <a:solidFill>
                  <a:srgbClr val="00B050"/>
                </a:solidFill>
              </a:rPr>
              <a:t>шестьсот сорок три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ru-RU" sz="2800" b="1" dirty="0">
                <a:solidFill>
                  <a:srgbClr val="00B050"/>
                </a:solidFill>
              </a:rPr>
              <a:t>гривны</a:t>
            </a:r>
            <a:r>
              <a:rPr lang="ru-RU" sz="2800" dirty="0"/>
              <a:t>»  </a:t>
            </a:r>
            <a:r>
              <a:rPr lang="ru-RU" sz="2800" i="1" dirty="0"/>
              <a:t>(не забывая добавлять слово </a:t>
            </a:r>
            <a:r>
              <a:rPr lang="ru-RU" sz="2800" b="1" i="1" dirty="0"/>
              <a:t>гривен</a:t>
            </a:r>
            <a:r>
              <a:rPr lang="ru-RU" sz="2800" i="1" dirty="0"/>
              <a:t>, </a:t>
            </a:r>
            <a:r>
              <a:rPr lang="ru-RU" sz="2800" b="1" i="1" dirty="0"/>
              <a:t>гривна</a:t>
            </a:r>
            <a:r>
              <a:rPr lang="ru-RU" sz="2800" i="1" dirty="0"/>
              <a:t> и т.д. в зависимости от необходимого склонения).</a:t>
            </a:r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124743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53B2DA-6B2A-4BE0-BA3F-92AEE9284C05}"/>
              </a:ext>
            </a:extLst>
          </p:cNvPr>
          <p:cNvSpPr txBox="1"/>
          <p:nvPr/>
        </p:nvSpPr>
        <p:spPr>
          <a:xfrm>
            <a:off x="5015881" y="5013176"/>
            <a:ext cx="5832648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2400" dirty="0"/>
              <a:t>Если задача решилась быстро и просто, то – расширяем диапазон от </a:t>
            </a:r>
            <a:r>
              <a:rPr lang="ru-RU" sz="2400" b="1" dirty="0"/>
              <a:t>1</a:t>
            </a:r>
            <a:r>
              <a:rPr lang="ru-RU" sz="2400" dirty="0"/>
              <a:t> до </a:t>
            </a:r>
            <a:r>
              <a:rPr lang="ru-RU" sz="2400" b="1" dirty="0"/>
              <a:t>999 999 999 гривен</a:t>
            </a:r>
            <a:r>
              <a:rPr lang="ru-RU" sz="2400" dirty="0"/>
              <a:t>.</a:t>
            </a:r>
            <a:endParaRPr lang="uk-UA" sz="2400" dirty="0"/>
          </a:p>
        </p:txBody>
      </p:sp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/>
              <a:t>1. Массив </a:t>
            </a:r>
            <a:r>
              <a:rPr lang="en-US" sz="7200" b="1" dirty="0"/>
              <a:t> (</a:t>
            </a:r>
            <a:r>
              <a:rPr lang="en-US" sz="7200" b="1" dirty="0">
                <a:solidFill>
                  <a:schemeClr val="accent6">
                    <a:lumMod val="75000"/>
                  </a:schemeClr>
                </a:solidFill>
              </a:rPr>
              <a:t>Array</a:t>
            </a:r>
            <a:r>
              <a:rPr lang="en-US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4988</TotalTime>
  <Words>1471</Words>
  <Application>Microsoft Office PowerPoint</Application>
  <PresentationFormat>Широкий екран</PresentationFormat>
  <Paragraphs>117</Paragraphs>
  <Slides>35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35</vt:i4>
      </vt:variant>
    </vt:vector>
  </HeadingPairs>
  <TitlesOfParts>
    <vt:vector size="38" baseType="lpstr">
      <vt:lpstr>Arial</vt:lpstr>
      <vt:lpstr>Calibri</vt:lpstr>
      <vt:lpstr>Тема Office</vt:lpstr>
      <vt:lpstr>Презентація PowerPoint</vt:lpstr>
      <vt:lpstr>Коллекции (структуры данных)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WebAPI/JSON Национального Банка Украины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Узнайте как работает Алгоритм Луна</vt:lpstr>
      <vt:lpstr>Презентація PowerPoint</vt:lpstr>
      <vt:lpstr>Домашнее задание #B.1</vt:lpstr>
      <vt:lpstr>Домашнее задание #B.2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778</cp:revision>
  <dcterms:created xsi:type="dcterms:W3CDTF">2014-11-20T09:08:59Z</dcterms:created>
  <dcterms:modified xsi:type="dcterms:W3CDTF">2021-02-04T20:43:26Z</dcterms:modified>
</cp:coreProperties>
</file>

<file path=docProps/thumbnail.jpeg>
</file>